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  <p:sldId id="263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4660"/>
  </p:normalViewPr>
  <p:slideViewPr>
    <p:cSldViewPr snapToGrid="0" showGuides="1">
      <p:cViewPr>
        <p:scale>
          <a:sx n="51" d="100"/>
          <a:sy n="51" d="100"/>
        </p:scale>
        <p:origin x="1539" y="14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2C0D-48E0-4ADB-8FD2-A876F4C94E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3FF623-E53E-4CEF-8453-AF9FD03BF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6A8D9-B2C5-4BF6-AAF0-E1C4C5A09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16B5E-BA56-4D6C-9465-3F3541196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56A22-8449-4CA7-B4B1-38A7E5D8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68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28773-4F1C-433A-BB0D-C345E23CA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958FF-0DCE-413C-B56E-090BFC8D44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99B92-6743-4C4F-AD53-90C49E9C6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7D4C-D2E8-452E-948D-65BBCA604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38F03-AF00-436E-82BD-52DEFC4D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29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419449-44EC-4F65-9552-607636F965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847B7A-D4DD-4A3F-9ED7-DD9F799E7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F0A7A-385C-4FBE-B075-602CE08F4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A48B-279F-48B7-84A9-A9CCB34FE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176A2-37EB-42A8-9751-AD8F62969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672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74F30-BBFE-4BF8-97E7-7778068B4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0FB7C-92A1-4580-9264-707D7563B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8E77A-3662-4A3E-BF7E-575E85A1C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9A66D-6DA4-4F7F-915F-59ABB4901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72D3F-E33E-4D56-8B02-25170519E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9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7BD12-B664-48FF-B25F-A36ABADD0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657C8-54A3-4647-AD53-E45818256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355D4-B180-41AC-8D01-D0E26E47D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757D6-A86D-4467-93C1-B57F7BC01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DA500-0090-429F-AC53-9B47E8F19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8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D954A-C289-48F2-9D70-F44CC9E1F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DBBAF-F94C-44CD-8D8E-65020A7D48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A32063-F732-4193-A304-4EFBAFBEE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D974F-7625-4C41-93C2-EBAF4D549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D1766-EF4D-49B8-8773-1F17E7C09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D1937-6E0A-4CD5-82D6-E6BFB177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9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5212-368E-4A85-B72E-BB5968B90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6F9E5-18A9-4A41-A629-8A4BDF814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8304B7-93A1-4940-8B53-1AEAD048A0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CFA587-9AC3-4AA6-ADC0-1FF291639E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7C53E-A151-4828-A162-D7D1291912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97479D-53D1-44AF-9AB0-DA3C98081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20373F-5F96-4AE7-987B-7EEECC6A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52586-1EA8-41F2-85EC-E01F94551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132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3BC1A-A5EA-4A1F-B7FF-587391AB6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995BFE-B4A5-4B55-924A-B7A1C5B0A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32015A-F2ED-4A55-9341-D8D6717BE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28C5C-5575-4ADF-B3C3-DE92FEC26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359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77466B-C501-409F-B853-F7FCA7502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8ABC3C-9008-4561-9E1C-A7BCD866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3A6AA-247A-4BAB-A7E9-49E8E9B06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524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6ACCB-C984-4A93-B197-67560D02E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6EBBF-BBC9-4604-8270-A97867BE6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77F068-0D3E-4666-B56F-0ECB41234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1006B-873C-4838-8340-BAE6E7CFA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6ABCBA-AC11-4C56-8FBA-586813D59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17645-E2C7-42B0-8C4D-0D58D7CD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9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FCCD-9C9E-4279-91B7-C07F63F9D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6688AA-A94A-477A-8F17-F8D0B56124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0FD20-0B24-4862-908C-3D1D2F978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B6266-CABF-42A3-A62C-DFC950F0E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2020-08-27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B24B7-3B9A-407A-9518-A31442A7B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0AA5B-15F3-47E1-B46D-46643F357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C2E8A-F482-4BB1-BFEA-9307617B3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79392-20C4-4A48-86F2-141CF9C7E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20D28-FA43-4CD7-8917-FB7EC8ABDB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2020-08-27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28BA5-D4B6-401E-92BA-CA2176782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05D16-AFBE-4859-8980-0FF44AEA98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10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435CBE-A7DC-4F2E-9729-7CB1DB05BB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8A729C-392B-4150-BFF6-B58A0432A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368" y="1599121"/>
            <a:ext cx="5541264" cy="2212848"/>
          </a:xfrm>
        </p:spPr>
        <p:txBody>
          <a:bodyPr>
            <a:normAutofit/>
          </a:bodyPr>
          <a:lstStyle/>
          <a:p>
            <a:r>
              <a:rPr lang="en-US" sz="4400"/>
              <a:t>Flowering time Candidate Genes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AE9F8-6A24-45E9-A116-4262D4A5DE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77056" y="3894265"/>
            <a:ext cx="4434840" cy="1188720"/>
          </a:xfrm>
        </p:spPr>
        <p:txBody>
          <a:bodyPr>
            <a:normAutofit/>
          </a:bodyPr>
          <a:lstStyle/>
          <a:p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264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57B3EF-1D64-4D79-B153-99673FFDF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dirty="0"/>
              <a:t>2019 flowering time data – two mapping pops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7C325-4ABE-474D-AAD9-C9B3196D5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665116"/>
          </a:xfrm>
        </p:spPr>
        <p:txBody>
          <a:bodyPr>
            <a:normAutofit/>
          </a:bodyPr>
          <a:lstStyle/>
          <a:p>
            <a:r>
              <a:rPr lang="en-US" sz="2600" dirty="0" err="1"/>
              <a:t>Fourway</a:t>
            </a:r>
            <a:r>
              <a:rPr lang="en-US" sz="2600" dirty="0"/>
              <a:t> cross: Major QTL on Chr05N for flowering as a function of daylength and cumulative growing degree days</a:t>
            </a:r>
          </a:p>
          <a:p>
            <a:pPr lvl="1"/>
            <a:endParaRPr lang="en-US" sz="2200" dirty="0"/>
          </a:p>
          <a:p>
            <a:r>
              <a:rPr lang="en-US" sz="2600" dirty="0"/>
              <a:t>Diversity Panel: GWAS on same (50% flowering) traits in individuals from the same genetic </a:t>
            </a:r>
            <a:r>
              <a:rPr lang="en-US" sz="2600" dirty="0" err="1"/>
              <a:t>subpops</a:t>
            </a:r>
            <a:r>
              <a:rPr lang="en-US" sz="2600" dirty="0"/>
              <a:t> (Gulf and Midwest).</a:t>
            </a:r>
          </a:p>
          <a:p>
            <a:pPr lvl="1"/>
            <a:r>
              <a:rPr lang="en-US" sz="2200" dirty="0"/>
              <a:t>18 GWAS total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49FE-280A-46AB-A358-F8A4C8B1B3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4" b="4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13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F9908-930C-49B0-87FE-8CC226776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 GWAS total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D42E387-CD86-4572-8857-C5754016D9B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152774" cy="43034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On genetic BLUPs (panel D)</a:t>
            </a:r>
          </a:p>
          <a:p>
            <a:pPr marL="0" indent="0">
              <a:buNone/>
            </a:pPr>
            <a:r>
              <a:rPr lang="en-US" sz="2600" dirty="0"/>
              <a:t>	phenotype ~ random(site) + random(kinship) + random(site*kinship)</a:t>
            </a:r>
          </a:p>
          <a:p>
            <a:endParaRPr lang="en-US" sz="2600" dirty="0"/>
          </a:p>
          <a:p>
            <a:r>
              <a:rPr lang="en-US" sz="2600" dirty="0"/>
              <a:t>For two traits</a:t>
            </a:r>
          </a:p>
          <a:p>
            <a:pPr lvl="1"/>
            <a:r>
              <a:rPr lang="en-US" sz="2200" dirty="0"/>
              <a:t>Daylength &amp; cumulative GDD</a:t>
            </a:r>
          </a:p>
          <a:p>
            <a:r>
              <a:rPr lang="en-US" sz="2600" dirty="0"/>
              <a:t>For three population sets</a:t>
            </a:r>
          </a:p>
          <a:p>
            <a:pPr lvl="1"/>
            <a:r>
              <a:rPr lang="en-US" sz="2200" dirty="0"/>
              <a:t>Gulf, Midwest, and both</a:t>
            </a:r>
          </a:p>
          <a:p>
            <a:r>
              <a:rPr lang="en-US" sz="2600" dirty="0"/>
              <a:t>In three environment sets</a:t>
            </a:r>
          </a:p>
          <a:p>
            <a:pPr lvl="1"/>
            <a:r>
              <a:rPr lang="en-US" sz="2200" dirty="0"/>
              <a:t>Texas sites, North sites, All sites</a:t>
            </a:r>
          </a:p>
          <a:p>
            <a:endParaRPr lang="en-US" sz="2600" dirty="0"/>
          </a:p>
          <a:p>
            <a:endParaRPr lang="en-US" sz="2200" dirty="0"/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D4598A-4119-4A27-9674-89EA473F0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591" y="64279"/>
            <a:ext cx="6147120" cy="7085932"/>
          </a:xfrm>
        </p:spPr>
      </p:pic>
    </p:spTree>
    <p:extLst>
      <p:ext uri="{BB962C8B-B14F-4D97-AF65-F5344CB8AC3E}">
        <p14:creationId xmlns:p14="http://schemas.microsoft.com/office/powerpoint/2010/main" val="3895360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840FB-DA39-4B9B-ABA7-12870D3B5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overlaps on Chr05N between the </a:t>
            </a:r>
            <a:r>
              <a:rPr lang="en-US" dirty="0" err="1"/>
              <a:t>fourway</a:t>
            </a:r>
            <a:r>
              <a:rPr lang="en-US" dirty="0"/>
              <a:t> QTL (bars) and several GWAS (points)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C5487-EF00-44A4-B74F-B02FFFE4F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F800E00-CDEB-4A04-AEE8-1C67F2239753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206436" y="1798820"/>
            <a:ext cx="9779127" cy="4863941"/>
          </a:xfrm>
          <a:prstGeom prst="rect">
            <a:avLst/>
          </a:prstGeom>
        </p:spPr>
      </p:pic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D38090E-4F9A-4FAB-859A-B3305F564225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6" t="3568" r="-1558" b="91411"/>
          <a:stretch/>
        </p:blipFill>
        <p:spPr>
          <a:xfrm>
            <a:off x="4358936" y="1704513"/>
            <a:ext cx="6787905" cy="48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35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2F6A4-16B1-47A1-B54A-694AD3845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genes on Chr05N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A1BB6-F896-46F9-9AE7-41557DC96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Candidate genes on Chr05N may underlie consistent genetic effects detectable in multiple mapping populations across the species’ natural range. </a:t>
            </a:r>
          </a:p>
          <a:p>
            <a:pPr marL="0" indent="0">
              <a:buNone/>
            </a:pPr>
            <a:endParaRPr lang="en-US" sz="40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000" dirty="0">
                <a:latin typeface="Calibri" panose="020F0502020204030204" pitchFamily="34" charset="0"/>
                <a:cs typeface="Times New Roman" panose="02020603050405020304" pitchFamily="18" charset="0"/>
              </a:rPr>
              <a:t>Chr05N 64.84 Mb Pavir.5NG109745 DOF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Chr05N at 64.86 Mb, which was significant across subpopulations at all three sets of gardens</a:t>
            </a: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Top SNPs are 4110 bp from this gene.</a:t>
            </a:r>
          </a:p>
          <a:p>
            <a:pPr marL="0" indent="0">
              <a:buNone/>
            </a:pPr>
            <a:endParaRPr lang="en-US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b="0" i="0" dirty="0" err="1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Dof</a:t>
            </a:r>
            <a:r>
              <a:rPr lang="en-US" sz="2800" b="0" i="0" dirty="0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-type zinc finger DNA-binding family protein (AT2G28510)</a:t>
            </a:r>
            <a:endParaRPr lang="en-US" sz="4000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8E71A25-798A-49B3-96EC-A51609F42E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48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E7858-C106-4661-A7BC-AEA13F04D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E90C2-290B-449B-9F23-E2128CB6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Chr05N 2.79Mb 175bp from gene </a:t>
            </a:r>
            <a:r>
              <a:rPr lang="en-US" b="0" i="0" dirty="0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Pavir.5NG031900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462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463B0-7533-4AF0-A7D4-99990D06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QTL allelic effects for daylength at flowering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066255-3726-424E-B2DD-CC3FFEA170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350" y="1825625"/>
            <a:ext cx="71832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699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B813B-A0BC-45E8-81C8-5BB2CF16D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Known flowering time candidate genes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75453-E413-4FFB-855B-34F764FFF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PRR5 8NG050900</a:t>
            </a:r>
          </a:p>
          <a:p>
            <a:r>
              <a:rPr lang="en-US" dirty="0"/>
              <a:t>FT 5KG044000</a:t>
            </a:r>
          </a:p>
          <a:p>
            <a:r>
              <a:rPr lang="en-US" dirty="0"/>
              <a:t>PRR7 2NG126000</a:t>
            </a:r>
          </a:p>
          <a:p>
            <a:r>
              <a:rPr lang="en-US" dirty="0"/>
              <a:t>(Paul’s 2017 FT GWAS; Taylor FIPS ‘GWAS’ – but both used previous version of annotation, and these are very hard to compare)</a:t>
            </a:r>
          </a:p>
        </p:txBody>
      </p:sp>
    </p:spTree>
    <p:extLst>
      <p:ext uri="{BB962C8B-B14F-4D97-AF65-F5344CB8AC3E}">
        <p14:creationId xmlns:p14="http://schemas.microsoft.com/office/powerpoint/2010/main" val="3243750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254</Words>
  <Application>Microsoft Office PowerPoint</Application>
  <PresentationFormat>Widescreen</PresentationFormat>
  <Paragraphs>33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Lucida Sans</vt:lpstr>
      <vt:lpstr>Office Theme</vt:lpstr>
      <vt:lpstr>Flowering time Candidate Genes</vt:lpstr>
      <vt:lpstr>2019 flowering time data – two mapping pops</vt:lpstr>
      <vt:lpstr>18 GWAS total</vt:lpstr>
      <vt:lpstr>Two overlaps on Chr05N between the fourway QTL (bars) and several GWAS (points)</vt:lpstr>
      <vt:lpstr>Candidate genes on Chr05N</vt:lpstr>
      <vt:lpstr>PowerPoint Presentation</vt:lpstr>
      <vt:lpstr>QTL allelic effects for daylength at flowering</vt:lpstr>
      <vt:lpstr>Known flowering time candidate genes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Flowering time Candidate Genes</dc:title>
  <dc:creator>Alice MacQueen</dc:creator>
  <cp:lastModifiedBy>Alice MacQueen</cp:lastModifiedBy>
  <cp:revision>7</cp:revision>
  <dcterms:created xsi:type="dcterms:W3CDTF">2020-08-27T21:54:40Z</dcterms:created>
  <dcterms:modified xsi:type="dcterms:W3CDTF">2020-08-27T22:32:54Z</dcterms:modified>
</cp:coreProperties>
</file>

<file path=docProps/thumbnail.jpeg>
</file>